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708" r:id="rId1"/>
  </p:sldMasterIdLst>
  <p:notesMasterIdLst>
    <p:notesMasterId r:id="rId9"/>
  </p:notesMasterIdLst>
  <p:sldIdLst>
    <p:sldId id="256" r:id="rId2"/>
    <p:sldId id="257" r:id="rId3"/>
    <p:sldId id="258" r:id="rId4"/>
    <p:sldId id="259" r:id="rId5"/>
    <p:sldId id="262" r:id="rId6"/>
    <p:sldId id="263" r:id="rId7"/>
    <p:sldId id="264"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4" d="100"/>
          <a:sy n="74" d="100"/>
        </p:scale>
        <p:origin x="-120" y="-3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E1DECA-E020-FF46-915E-6A1C45298E8D}" type="datetimeFigureOut">
              <a:rPr lang="en-US" smtClean="0"/>
              <a:t>12/3/12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1AB931-DD4B-FA4A-B59B-EE6072A69E03}" type="slidenum">
              <a:rPr lang="en-US" smtClean="0"/>
              <a:t>‹#›</a:t>
            </a:fld>
            <a:endParaRPr lang="en-US"/>
          </a:p>
        </p:txBody>
      </p:sp>
    </p:spTree>
    <p:extLst>
      <p:ext uri="{BB962C8B-B14F-4D97-AF65-F5344CB8AC3E}">
        <p14:creationId xmlns:p14="http://schemas.microsoft.com/office/powerpoint/2010/main" val="53382252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Sue: Hi everyone;</a:t>
            </a:r>
            <a:r>
              <a:rPr lang="en-US" baseline="0" dirty="0" smtClean="0"/>
              <a:t> our team is: Claire, </a:t>
            </a:r>
            <a:r>
              <a:rPr lang="en-US" baseline="0" dirty="0" err="1" smtClean="0"/>
              <a:t>Eun</a:t>
            </a:r>
            <a:r>
              <a:rPr lang="en-US" baseline="0" dirty="0" smtClean="0"/>
              <a:t>, Michelle, Peter and me.</a:t>
            </a:r>
            <a:endParaRPr lang="en-US" dirty="0"/>
          </a:p>
        </p:txBody>
      </p:sp>
      <p:sp>
        <p:nvSpPr>
          <p:cNvPr id="4" name="Slide Number Placeholder 3"/>
          <p:cNvSpPr>
            <a:spLocks noGrp="1"/>
          </p:cNvSpPr>
          <p:nvPr>
            <p:ph type="sldNum" sz="quarter" idx="10"/>
          </p:nvPr>
        </p:nvSpPr>
        <p:spPr/>
        <p:txBody>
          <a:bodyPr/>
          <a:lstStyle/>
          <a:p>
            <a:fld id="{0B1AB931-DD4B-FA4A-B59B-EE6072A69E03}" type="slidenum">
              <a:rPr lang="en-US" smtClean="0"/>
              <a:t>1</a:t>
            </a:fld>
            <a:endParaRPr lang="en-US"/>
          </a:p>
        </p:txBody>
      </p:sp>
    </p:spTree>
    <p:extLst>
      <p:ext uri="{BB962C8B-B14F-4D97-AF65-F5344CB8AC3E}">
        <p14:creationId xmlns:p14="http://schemas.microsoft.com/office/powerpoint/2010/main" val="2424072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lessons</a:t>
            </a:r>
            <a:r>
              <a:rPr lang="en-US" baseline="0" dirty="0" smtClean="0"/>
              <a:t> integrate technology with a 7</a:t>
            </a:r>
            <a:r>
              <a:rPr lang="en-US" baseline="30000" dirty="0" smtClean="0"/>
              <a:t>th</a:t>
            </a:r>
            <a:r>
              <a:rPr lang="en-US" baseline="0" dirty="0" smtClean="0"/>
              <a:t> grade health unit on healthy dietary choices, starting with individuals and their choices and then building up to exploration of healthy dietary choices in world cultures. Our school is a middle school, for 6, 7, and 8</a:t>
            </a:r>
            <a:r>
              <a:rPr lang="en-US" baseline="30000" dirty="0" smtClean="0"/>
              <a:t>th</a:t>
            </a:r>
            <a:r>
              <a:rPr lang="en-US" baseline="0" dirty="0" smtClean="0"/>
              <a:t> grade, in suburban Maryland. The population is fairly diverse both racially, ethnically, as well as socioeconomically. The students use </a:t>
            </a:r>
            <a:r>
              <a:rPr lang="en-US" baseline="0" dirty="0" err="1" smtClean="0"/>
              <a:t>edmodo</a:t>
            </a:r>
            <a:r>
              <a:rPr lang="en-US" baseline="0" dirty="0" smtClean="0"/>
              <a:t> to manage assignments and on-line discussion about assignments. The following lesson plans describe the educational standards being met as well as the objectives of the lesson and the application and integration of technology into the lessons.</a:t>
            </a:r>
            <a:endParaRPr lang="en-US" dirty="0"/>
          </a:p>
        </p:txBody>
      </p:sp>
      <p:sp>
        <p:nvSpPr>
          <p:cNvPr id="4" name="Slide Number Placeholder 3"/>
          <p:cNvSpPr>
            <a:spLocks noGrp="1"/>
          </p:cNvSpPr>
          <p:nvPr>
            <p:ph type="sldNum" sz="quarter" idx="10"/>
          </p:nvPr>
        </p:nvSpPr>
        <p:spPr/>
        <p:txBody>
          <a:bodyPr/>
          <a:lstStyle/>
          <a:p>
            <a:fld id="{0B1AB931-DD4B-FA4A-B59B-EE6072A69E03}" type="slidenum">
              <a:rPr lang="en-US" smtClean="0"/>
              <a:t>2</a:t>
            </a:fld>
            <a:endParaRPr lang="en-US"/>
          </a:p>
        </p:txBody>
      </p:sp>
    </p:spTree>
    <p:extLst>
      <p:ext uri="{BB962C8B-B14F-4D97-AF65-F5344CB8AC3E}">
        <p14:creationId xmlns:p14="http://schemas.microsoft.com/office/powerpoint/2010/main" val="466407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57199" y="1295400"/>
            <a:ext cx="8228013" cy="1927225"/>
          </a:xfrm>
        </p:spPr>
        <p:txBody>
          <a:bodyPr tIns="0" bIns="0" anchor="b" anchorCtr="0"/>
          <a:lstStyle>
            <a:lvl1pPr>
              <a:defRPr sz="60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a:off x="457199" y="3307976"/>
            <a:ext cx="8228013" cy="1066800"/>
          </a:xfrm>
        </p:spPr>
        <p:txBody>
          <a:bodyPr tIns="0" bIns="0"/>
          <a:lstStyle>
            <a:lvl1pPr marL="0" indent="0" algn="ctr">
              <a:spcBef>
                <a:spcPts val="300"/>
              </a:spcBef>
              <a:buNone/>
              <a:defRPr sz="18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5F1C98CC-15A8-4640-B13D-B8726DBAE930}" type="datetimeFigureOut">
              <a:rPr lang="en-US" smtClean="0"/>
              <a:t>12/3/12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dirty="0"/>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1C98CC-15A8-4640-B13D-B8726DBAE930}" type="datetimeFigureOut">
              <a:rPr lang="en-US" smtClean="0"/>
              <a:t>12/3/12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E2C03D-1506-B148-845D-08B994FB489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199" y="381001"/>
            <a:ext cx="3509683" cy="2209800"/>
          </a:xfrm>
        </p:spPr>
        <p:txBody>
          <a:bodyPr anchor="b"/>
          <a:lstStyle>
            <a:lvl1pPr algn="l">
              <a:defRPr sz="4400" b="0"/>
            </a:lvl1pPr>
          </a:lstStyle>
          <a:p>
            <a:r>
              <a:rPr lang="en-US" smtClean="0"/>
              <a:t>Click to edit Master title style</a:t>
            </a:r>
            <a:endParaRPr/>
          </a:p>
        </p:txBody>
      </p:sp>
      <p:sp>
        <p:nvSpPr>
          <p:cNvPr id="3" name="Content Placeholder 2"/>
          <p:cNvSpPr>
            <a:spLocks noGrp="1"/>
          </p:cNvSpPr>
          <p:nvPr>
            <p:ph idx="1"/>
          </p:nvPr>
        </p:nvSpPr>
        <p:spPr>
          <a:xfrm>
            <a:off x="5029200" y="273050"/>
            <a:ext cx="3657600" cy="5853113"/>
          </a:xfrm>
        </p:spPr>
        <p:txBody>
          <a:bodyPr>
            <a:normAutofit/>
          </a:bodyPr>
          <a:lstStyle>
            <a:lvl1pPr>
              <a:defRPr sz="2200"/>
            </a:lvl1pPr>
            <a:lvl2pPr>
              <a:defRPr sz="20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57199" y="2649071"/>
            <a:ext cx="3509683" cy="3388192"/>
          </a:xfrm>
        </p:spPr>
        <p:txBody>
          <a:bodyPr>
            <a:normAutofit/>
          </a:bodyPr>
          <a:lstStyle>
            <a:lvl1pPr marL="0" indent="0">
              <a:spcBef>
                <a:spcPts val="600"/>
              </a:spcBef>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5F1C98CC-15A8-4640-B13D-B8726DBAE930}" type="datetimeFigureOut">
              <a:rPr lang="en-US" smtClean="0"/>
              <a:t>12/3/12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spcBef>
                <a:spcPts val="600"/>
              </a:spcBef>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5F1C98CC-15A8-4640-B13D-B8726DBAE930}" type="datetimeFigureOut">
              <a:rPr lang="en-US" smtClean="0"/>
              <a:t>12/3/12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E2C03D-1506-B148-845D-08B994FB4898}" type="slidenum">
              <a:rPr lang="en-US" smtClean="0"/>
              <a:t>‹#›</a:t>
            </a:fld>
            <a:endParaRPr lang="en-US"/>
          </a:p>
        </p:txBody>
      </p:sp>
      <p:sp>
        <p:nvSpPr>
          <p:cNvPr id="9" name="Picture Placeholder 8"/>
          <p:cNvSpPr>
            <a:spLocks noGrp="1"/>
          </p:cNvSpPr>
          <p:nvPr>
            <p:ph type="pic" sz="quarter" idx="13"/>
          </p:nvPr>
        </p:nvSpPr>
        <p:spPr>
          <a:xfrm>
            <a:off x="228600" y="1143000"/>
            <a:ext cx="4267200" cy="4267200"/>
          </a:xfrm>
          <a:prstGeom prst="ellipse">
            <a:avLst/>
          </a:prstGeom>
          <a:ln w="28575">
            <a:solidFill>
              <a:schemeClr val="accent1"/>
            </a:solidFill>
          </a:ln>
        </p:spPr>
        <p:txBody>
          <a:bodyPr/>
          <a:lstStyle>
            <a:lvl1pPr marL="0" indent="0">
              <a:buNone/>
              <a:defRPr>
                <a:solidFill>
                  <a:schemeClr val="bg1"/>
                </a:solidFill>
              </a:defRPr>
            </a:lvl1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spcBef>
                <a:spcPts val="600"/>
              </a:spcBef>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5F1C98CC-15A8-4640-B13D-B8726DBAE930}" type="datetimeFigureOut">
              <a:rPr lang="en-US" smtClean="0"/>
              <a:t>12/3/12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E2C03D-1506-B148-845D-08B994FB4898}" type="slidenum">
              <a:rPr lang="en-US" smtClean="0"/>
              <a:t>‹#›</a:t>
            </a:fld>
            <a:endParaRPr lang="en-US"/>
          </a:p>
        </p:txBody>
      </p:sp>
      <p:sp>
        <p:nvSpPr>
          <p:cNvPr id="9" name="Picture Placeholder 8"/>
          <p:cNvSpPr>
            <a:spLocks noGrp="1"/>
          </p:cNvSpPr>
          <p:nvPr>
            <p:ph type="pic" sz="quarter" idx="13"/>
          </p:nvPr>
        </p:nvSpPr>
        <p:spPr>
          <a:xfrm>
            <a:off x="990600" y="2590800"/>
            <a:ext cx="3505200" cy="3505200"/>
          </a:xfrm>
          <a:prstGeom prst="ellipse">
            <a:avLst/>
          </a:prstGeom>
          <a:ln w="28575">
            <a:solidFill>
              <a:schemeClr val="accent1"/>
            </a:solidFill>
          </a:ln>
        </p:spPr>
        <p:txBody>
          <a:bodyPr/>
          <a:lstStyle>
            <a:lvl1pPr marL="0" indent="0">
              <a:buNone/>
              <a:defRPr>
                <a:solidFill>
                  <a:schemeClr val="bg1"/>
                </a:solidFill>
              </a:defRPr>
            </a:lvl1pPr>
          </a:lstStyle>
          <a:p>
            <a:r>
              <a:rPr lang="en-US" smtClean="0"/>
              <a:t>Drag picture to placeholder or click icon to add</a:t>
            </a:r>
            <a:endParaRPr/>
          </a:p>
        </p:txBody>
      </p:sp>
      <p:sp>
        <p:nvSpPr>
          <p:cNvPr id="8" name="Picture Placeholder 8"/>
          <p:cNvSpPr>
            <a:spLocks noGrp="1"/>
          </p:cNvSpPr>
          <p:nvPr>
            <p:ph type="pic" sz="quarter" idx="14"/>
          </p:nvPr>
        </p:nvSpPr>
        <p:spPr>
          <a:xfrm>
            <a:off x="2479675" y="1260475"/>
            <a:ext cx="1254125" cy="1254125"/>
          </a:xfrm>
          <a:prstGeom prst="ellipse">
            <a:avLst/>
          </a:prstGeom>
          <a:ln w="28575">
            <a:solidFill>
              <a:schemeClr val="accent1"/>
            </a:solidFill>
          </a:ln>
        </p:spPr>
        <p:txBody>
          <a:bodyPr>
            <a:normAutofit/>
          </a:bodyPr>
          <a:lstStyle>
            <a:lvl1pPr marL="0" indent="0">
              <a:buNone/>
              <a:defRPr sz="1400">
                <a:solidFill>
                  <a:schemeClr val="bg1"/>
                </a:solidFill>
              </a:defRPr>
            </a:lvl1pPr>
          </a:lstStyle>
          <a:p>
            <a:r>
              <a:rPr lang="en-US" smtClean="0"/>
              <a:t>Drag picture to placeholder or click icon to add</a:t>
            </a:r>
            <a:endParaRPr/>
          </a:p>
        </p:txBody>
      </p:sp>
      <p:sp>
        <p:nvSpPr>
          <p:cNvPr id="10" name="Picture Placeholder 8"/>
          <p:cNvSpPr>
            <a:spLocks noGrp="1"/>
          </p:cNvSpPr>
          <p:nvPr>
            <p:ph type="pic" sz="quarter" idx="15"/>
          </p:nvPr>
        </p:nvSpPr>
        <p:spPr>
          <a:xfrm>
            <a:off x="269875" y="762000"/>
            <a:ext cx="2092325" cy="2092325"/>
          </a:xfrm>
          <a:prstGeom prst="ellipse">
            <a:avLst/>
          </a:prstGeom>
          <a:ln w="28575">
            <a:solidFill>
              <a:schemeClr val="accent1"/>
            </a:solidFill>
          </a:ln>
        </p:spPr>
        <p:txBody>
          <a:bodyPr>
            <a:normAutofit/>
          </a:bodyPr>
          <a:lstStyle>
            <a:lvl1pPr marL="0" indent="0">
              <a:buNone/>
              <a:defRPr sz="1800">
                <a:solidFill>
                  <a:schemeClr val="bg1"/>
                </a:solidFill>
              </a:defRPr>
            </a:lvl1pPr>
          </a:lstStyle>
          <a:p>
            <a:r>
              <a:rPr lang="en-US" smtClean="0"/>
              <a:t>Drag picture to placeholder or click icon to add</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457200" y="2568388"/>
            <a:ext cx="8228013" cy="3468875"/>
          </a:xfrm>
        </p:spPr>
        <p:txBody>
          <a:bodyPr vert="eaVert"/>
          <a:lstStyle>
            <a:lvl5pPr>
              <a:defRPr/>
            </a:lvl5pPr>
            <a:lvl6pPr marL="1719072">
              <a:defRPr/>
            </a:lvl6pPr>
            <a:lvl7pPr marL="1719072">
              <a:defRPr/>
            </a:lvl7pPr>
            <a:lvl8pPr marL="1719072">
              <a:defRPr/>
            </a:lvl8pPr>
            <a:lvl9pPr marL="171907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5F1C98CC-15A8-4640-B13D-B8726DBAE930}" type="datetimeFigureOut">
              <a:rPr lang="en-US" smtClean="0"/>
              <a:t>12/3/12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2C03D-1506-B148-845D-08B994FB4898}"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274638"/>
            <a:ext cx="1524000" cy="5851525"/>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416859"/>
            <a:ext cx="6019800" cy="5615642"/>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5F1C98CC-15A8-4640-B13D-B8726DBAE930}" type="datetimeFigureOut">
              <a:rPr lang="en-US" smtClean="0"/>
              <a:t>12/3/12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2C03D-1506-B148-845D-08B994FB4898}"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los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F1C98CC-15A8-4640-B13D-B8726DBAE930}" type="datetimeFigureOut">
              <a:rPr lang="en-US" smtClean="0"/>
              <a:t>12/3/12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E2C03D-1506-B148-845D-08B994FB489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5F1C98CC-15A8-4640-B13D-B8726DBAE930}" type="datetimeFigureOut">
              <a:rPr lang="en-US" smtClean="0"/>
              <a:t>12/3/12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2C03D-1506-B148-845D-08B994FB489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36694"/>
            <a:ext cx="6400800" cy="1362075"/>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1676399" y="3609695"/>
            <a:ext cx="5181601" cy="1500187"/>
          </a:xfrm>
        </p:spPr>
        <p:txBody>
          <a:bodyPr anchor="t" anchorCtr="0"/>
          <a:lstStyle>
            <a:lvl1pPr marL="0" indent="0" algn="r">
              <a:spcBef>
                <a:spcPts val="300"/>
              </a:spcBef>
              <a:buNone/>
              <a:defRPr sz="18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bg1"/>
                </a:solidFill>
              </a:defRPr>
            </a:lvl1pPr>
          </a:lstStyle>
          <a:p>
            <a:fld id="{5F1C98CC-15A8-4640-B13D-B8726DBAE930}" type="datetimeFigureOut">
              <a:rPr lang="en-US" smtClean="0"/>
              <a:t>12/3/12</a:t>
            </a:fld>
            <a:endParaRPr lang="en-US"/>
          </a:p>
        </p:txBody>
      </p:sp>
      <p:sp>
        <p:nvSpPr>
          <p:cNvPr id="5" name="Footer Placeholder 4"/>
          <p:cNvSpPr>
            <a:spLocks noGrp="1"/>
          </p:cNvSpPr>
          <p:nvPr>
            <p:ph type="ftr" sz="quarter" idx="11"/>
          </p:nvPr>
        </p:nvSpPr>
        <p:spPr>
          <a:xfrm>
            <a:off x="7238999" y="6356350"/>
            <a:ext cx="1446213" cy="365125"/>
          </a:xfrm>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1AD20DFC-E2D5-4BD6-B744-D8DEEAB5F7C2}" type="slidenum">
              <a:rPr lang="en-US" smtClean="0"/>
              <a:pPr/>
              <a:t>‹#›</a:t>
            </a:fld>
            <a:endParaRPr lang="en-US" dirty="0"/>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34753" y="2784475"/>
            <a:ext cx="3767328" cy="3252788"/>
          </a:xfrm>
        </p:spPr>
        <p:txBody>
          <a:bodyPr/>
          <a:lstStyle>
            <a:lvl1pPr>
              <a:defRPr sz="1800"/>
            </a:lvl1pPr>
            <a:lvl2pPr>
              <a:defRPr sz="1800"/>
            </a:lvl2pPr>
            <a:lvl3pPr>
              <a:defRPr sz="1800"/>
            </a:lvl3pPr>
            <a:lvl4pPr>
              <a:defRPr sz="1800"/>
            </a:lvl4pPr>
            <a:lvl5pPr>
              <a:defRPr sz="1800"/>
            </a:lvl5pPr>
            <a:lvl6pPr marL="1946275" indent="-227013">
              <a:tabLst/>
              <a:defRPr sz="1600"/>
            </a:lvl6pPr>
            <a:lvl7pPr marL="2173288" indent="-227013">
              <a:tabLst/>
              <a:defRPr sz="1600"/>
            </a:lvl7pPr>
            <a:lvl8pPr marL="2398713" indent="-227013">
              <a:tabLst/>
              <a:defRPr sz="1600"/>
            </a:lvl8pPr>
            <a:lvl9pPr marL="2625725" indent="-227013">
              <a:tabLst/>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5F1C98CC-15A8-4640-B13D-B8726DBAE930}" type="datetimeFigureOut">
              <a:rPr lang="en-US" smtClean="0"/>
              <a:t>12/3/12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E2C03D-1506-B148-845D-08B994FB489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40664"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40664" y="3160059"/>
            <a:ext cx="3767328" cy="2891491"/>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631578"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1578" y="3160059"/>
            <a:ext cx="3767328" cy="2891491"/>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5F1C98CC-15A8-4640-B13D-B8726DBAE930}" type="datetimeFigureOut">
              <a:rPr lang="en-US" smtClean="0"/>
              <a:t>12/3/12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E2C03D-1506-B148-845D-08B994FB489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62000" y="2784475"/>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5F1C98CC-15A8-4640-B13D-B8726DBAE930}" type="datetimeFigureOut">
              <a:rPr lang="en-US" smtClean="0"/>
              <a:t>12/3/12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E2C03D-1506-B148-845D-08B994FB4898}" type="slidenum">
              <a:rPr lang="en-US" smtClean="0"/>
              <a:t>‹#›</a:t>
            </a:fld>
            <a:endParaRPr lang="en-US"/>
          </a:p>
        </p:txBody>
      </p:sp>
      <p:sp>
        <p:nvSpPr>
          <p:cNvPr id="8" name="Content Placeholder 2"/>
          <p:cNvSpPr>
            <a:spLocks noGrp="1"/>
          </p:cNvSpPr>
          <p:nvPr>
            <p:ph sz="half" idx="13"/>
          </p:nvPr>
        </p:nvSpPr>
        <p:spPr>
          <a:xfrm>
            <a:off x="762000" y="4497070"/>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5F1C98CC-15A8-4640-B13D-B8726DBAE930}" type="datetimeFigureOut">
              <a:rPr lang="en-US" smtClean="0"/>
              <a:t>12/3/12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E2C03D-1506-B148-845D-08B994FB4898}" type="slidenum">
              <a:rPr lang="en-US" smtClean="0"/>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9" name="Content Placeholder 2"/>
          <p:cNvSpPr>
            <a:spLocks noGrp="1"/>
          </p:cNvSpPr>
          <p:nvPr>
            <p:ph sz="half" idx="14"/>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5F1C98CC-15A8-4640-B13D-B8726DBAE930}" type="datetimeFigureOut">
              <a:rPr lang="en-US" smtClean="0"/>
              <a:t>12/3/12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E2C03D-1506-B148-845D-08B994FB4898}" type="slidenum">
              <a:rPr lang="en-US" smtClean="0"/>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marL="1946275"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6pPr>
            <a:lvl7pPr marL="2173288"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7pPr>
            <a:lvl8pPr marL="2398713"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8pPr>
            <a:lvl9pPr marL="2625725" indent="-234950" algn="l" defTabSz="914400" rtl="0" eaLnBrk="1" latinLnBrk="0" hangingPunct="1">
              <a:spcBef>
                <a:spcPct val="20000"/>
              </a:spcBef>
              <a:buSzPct val="90000"/>
              <a:buFont typeface="Wingdings" pitchFamily="2" charset="2"/>
              <a:buChar char=""/>
              <a:defRPr lang="en-US" sz="1600" kern="1200" dirty="0">
                <a:solidFill>
                  <a:schemeClr val="tx1">
                    <a:lumMod val="65000"/>
                    <a:lumOff val="3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4"/>
          </p:nvPr>
        </p:nvSpPr>
        <p:spPr>
          <a:xfrm>
            <a:off x="739775"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5"/>
          </p:nvPr>
        </p:nvSpPr>
        <p:spPr>
          <a:xfrm>
            <a:off x="739775" y="4497070"/>
            <a:ext cx="3767328" cy="1554480"/>
          </a:xfrm>
        </p:spPr>
        <p:txBody>
          <a:bodyPr/>
          <a:lstStyle>
            <a:lvl1pPr>
              <a:defRPr sz="1800"/>
            </a:lvl1pPr>
            <a:lvl2pPr>
              <a:defRPr sz="1800"/>
            </a:lvl2pPr>
            <a:lvl3pPr>
              <a:defRPr sz="1800"/>
            </a:lvl3pPr>
            <a:lvl4pPr>
              <a:defRPr sz="1800"/>
            </a:lvl4pPr>
            <a:lvl5pPr>
              <a:defRPr sz="1800"/>
            </a:lvl5pPr>
            <a:lvl6pPr marL="1946275"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6pPr>
            <a:lvl7pPr marL="2173288"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7pPr>
            <a:lvl8pPr marL="2398713"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8pPr>
            <a:lvl9pPr marL="2625725" indent="-234950" algn="l" defTabSz="914400" rtl="0" eaLnBrk="1" latinLnBrk="0" hangingPunct="1">
              <a:spcBef>
                <a:spcPct val="20000"/>
              </a:spcBef>
              <a:buSzPct val="90000"/>
              <a:buFont typeface="Wingdings" pitchFamily="2" charset="2"/>
              <a:buChar char=""/>
              <a:defRPr lang="en-US" sz="1600" kern="1200" dirty="0">
                <a:solidFill>
                  <a:schemeClr val="tx1">
                    <a:lumMod val="65000"/>
                    <a:lumOff val="3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5F1C98CC-15A8-4640-B13D-B8726DBAE930}" type="datetimeFigureOut">
              <a:rPr lang="en-US" smtClean="0"/>
              <a:t>12/3/12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E2C03D-1506-B148-845D-08B994FB489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45141"/>
            <a:ext cx="8229600" cy="11430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39775" y="2770094"/>
            <a:ext cx="7662864" cy="326716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fld id="{5F1C98CC-15A8-4640-B13D-B8726DBAE930}" type="datetimeFigureOut">
              <a:rPr lang="en-US" smtClean="0"/>
              <a:t>12/3/12</a:t>
            </a:fld>
            <a:endParaRPr lang="en-US"/>
          </a:p>
        </p:txBody>
      </p:sp>
      <p:sp>
        <p:nvSpPr>
          <p:cNvPr id="5" name="Footer Placeholder 4"/>
          <p:cNvSpPr>
            <a:spLocks noGrp="1"/>
          </p:cNvSpPr>
          <p:nvPr>
            <p:ph type="ftr" sz="quarter" idx="3"/>
          </p:nvPr>
        </p:nvSpPr>
        <p:spPr>
          <a:xfrm>
            <a:off x="5789613" y="6356350"/>
            <a:ext cx="2895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100" b="1">
                <a:solidFill>
                  <a:schemeClr val="tx1">
                    <a:lumMod val="50000"/>
                    <a:lumOff val="50000"/>
                  </a:schemeClr>
                </a:solidFill>
              </a:defRPr>
            </a:lvl1pPr>
          </a:lstStyle>
          <a:p>
            <a:fld id="{E5E2C03D-1506-B148-845D-08B994FB489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4709" r:id="rId1"/>
    <p:sldLayoutId id="2147484710" r:id="rId2"/>
    <p:sldLayoutId id="2147484711" r:id="rId3"/>
    <p:sldLayoutId id="2147484712" r:id="rId4"/>
    <p:sldLayoutId id="2147484713" r:id="rId5"/>
    <p:sldLayoutId id="2147484714" r:id="rId6"/>
    <p:sldLayoutId id="2147484715" r:id="rId7"/>
    <p:sldLayoutId id="2147484716" r:id="rId8"/>
    <p:sldLayoutId id="2147484717" r:id="rId9"/>
    <p:sldLayoutId id="2147484718" r:id="rId10"/>
    <p:sldLayoutId id="2147484719" r:id="rId11"/>
    <p:sldLayoutId id="2147484720" r:id="rId12"/>
    <p:sldLayoutId id="2147484721" r:id="rId13"/>
    <p:sldLayoutId id="2147484722" r:id="rId14"/>
    <p:sldLayoutId id="2147484723" r:id="rId15"/>
    <p:sldLayoutId id="2147484724" r:id="rId16"/>
  </p:sldLayoutIdLst>
  <p:txStyles>
    <p:titleStyle>
      <a:lvl1pPr algn="ctr" defTabSz="914400" rtl="0" eaLnBrk="1" latinLnBrk="0" hangingPunct="1">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pitchFamily="2" charset="2"/>
        <a:buChar char="S"/>
        <a:defRPr sz="22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60000"/>
            <a:lumOff val="40000"/>
          </a:schemeClr>
        </a:buClr>
        <a:buSzPct val="90000"/>
        <a:buFont typeface="Wingdings" pitchFamily="2" charset="2"/>
        <a:buChar char="S"/>
        <a:defRPr sz="20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60000"/>
            <a:lumOff val="40000"/>
          </a:schemeClr>
        </a:buClr>
        <a:buSzPct val="90000"/>
        <a:buFont typeface="Wingdings" pitchFamily="2" charset="2"/>
        <a:buChar char="S"/>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60000"/>
            <a:lumOff val="40000"/>
          </a:schemeClr>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60000"/>
            <a:lumOff val="40000"/>
          </a:schemeClr>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pitchFamily="2"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dipity.com" TargetMode="External"/><Relationship Id="rId3" Type="http://schemas.openxmlformats.org/officeDocument/2006/relationships/hyperlink" Target="http://www.nutrientfacts.c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dipity.com/PeterLG/" TargetMode="External"/><Relationship Id="rId3" Type="http://schemas.openxmlformats.org/officeDocument/2006/relationships/hyperlink" Target="http://www.dipity.com"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time.com/time/photogallery/0,29307,1626519,00.html" TargetMode="External"/><Relationship Id="rId4" Type="http://schemas.openxmlformats.org/officeDocument/2006/relationships/hyperlink" Target="http://www.imagechef.com" TargetMode="External"/><Relationship Id="rId5" Type="http://schemas.openxmlformats.org/officeDocument/2006/relationships/hyperlink" Target="http://www.piZap.com" TargetMode="External"/><Relationship Id="rId1" Type="http://schemas.openxmlformats.org/officeDocument/2006/relationships/slideLayout" Target="../slideLayouts/slideLayout2.xml"/><Relationship Id="rId2" Type="http://schemas.openxmlformats.org/officeDocument/2006/relationships/hyperlink" Target="http://lbsc642.wikispaces.com/Country+Collage+Example"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67699" y="302364"/>
            <a:ext cx="7408946" cy="1995604"/>
          </a:xfrm>
        </p:spPr>
        <p:txBody>
          <a:bodyPr/>
          <a:lstStyle/>
          <a:p>
            <a:pPr algn="ctr"/>
            <a:r>
              <a:rPr lang="en-US" sz="4400" dirty="0" smtClean="0"/>
              <a:t>Integrating Technology into </a:t>
            </a:r>
            <a:br>
              <a:rPr lang="en-US" sz="4400" dirty="0" smtClean="0"/>
            </a:br>
            <a:r>
              <a:rPr lang="en-US" sz="4400" dirty="0" smtClean="0"/>
              <a:t>Learning and Teaching</a:t>
            </a:r>
            <a:endParaRPr lang="en-US" sz="4400" dirty="0"/>
          </a:p>
        </p:txBody>
      </p:sp>
      <p:sp>
        <p:nvSpPr>
          <p:cNvPr id="3" name="Subtitle 2"/>
          <p:cNvSpPr>
            <a:spLocks noGrp="1"/>
          </p:cNvSpPr>
          <p:nvPr>
            <p:ph type="subTitle" idx="1"/>
          </p:nvPr>
        </p:nvSpPr>
        <p:spPr>
          <a:xfrm>
            <a:off x="1820311" y="3408466"/>
            <a:ext cx="5724862" cy="1428376"/>
          </a:xfrm>
        </p:spPr>
        <p:txBody>
          <a:bodyPr>
            <a:normAutofit/>
            <a:scene3d>
              <a:camera prst="orthographicFront"/>
              <a:lightRig rig="balanced" dir="t">
                <a:rot lat="0" lon="0" rev="2100000"/>
              </a:lightRig>
            </a:scene3d>
            <a:sp3d extrusionH="57150" prstMaterial="metal">
              <a:bevelT w="38100" h="25400"/>
              <a:contourClr>
                <a:schemeClr val="bg2"/>
              </a:contourClr>
            </a:sp3d>
          </a:bodyPr>
          <a:lstStyle/>
          <a:p>
            <a:endParaRPr lang="en-US" sz="2000" b="1" dirty="0" smtClean="0">
              <a:ln w="50800"/>
              <a:solidFill>
                <a:schemeClr val="bg1">
                  <a:shade val="50000"/>
                </a:schemeClr>
              </a:solidFill>
            </a:endParaRPr>
          </a:p>
          <a:p>
            <a:r>
              <a:rPr lang="en-US" sz="2000" b="1" dirty="0" smtClean="0">
                <a:ln w="50800"/>
                <a:solidFill>
                  <a:schemeClr val="bg1">
                    <a:shade val="50000"/>
                  </a:schemeClr>
                </a:solidFill>
              </a:rPr>
              <a:t>Claire Valdivia, </a:t>
            </a:r>
            <a:r>
              <a:rPr lang="en-US" sz="2000" b="1" dirty="0" err="1" smtClean="0">
                <a:ln w="50800"/>
                <a:solidFill>
                  <a:schemeClr val="bg1">
                    <a:shade val="50000"/>
                  </a:schemeClr>
                </a:solidFill>
              </a:rPr>
              <a:t>Eun</a:t>
            </a:r>
            <a:r>
              <a:rPr lang="en-US" sz="2000" b="1" dirty="0" smtClean="0">
                <a:ln w="50800"/>
                <a:solidFill>
                  <a:schemeClr val="bg1">
                    <a:shade val="50000"/>
                  </a:schemeClr>
                </a:solidFill>
              </a:rPr>
              <a:t> </a:t>
            </a:r>
            <a:r>
              <a:rPr lang="en-US" sz="2000" b="1" dirty="0" err="1" smtClean="0">
                <a:ln w="50800"/>
                <a:solidFill>
                  <a:schemeClr val="bg1">
                    <a:shade val="50000"/>
                  </a:schemeClr>
                </a:solidFill>
              </a:rPr>
              <a:t>Ji</a:t>
            </a:r>
            <a:r>
              <a:rPr lang="en-US" sz="2000" b="1" dirty="0" smtClean="0">
                <a:ln w="50800"/>
                <a:solidFill>
                  <a:schemeClr val="bg1">
                    <a:shade val="50000"/>
                  </a:schemeClr>
                </a:solidFill>
              </a:rPr>
              <a:t>, Michelle Walsh,</a:t>
            </a:r>
          </a:p>
          <a:p>
            <a:r>
              <a:rPr lang="en-US" sz="2000" b="1" dirty="0" smtClean="0">
                <a:ln w="50800"/>
                <a:solidFill>
                  <a:schemeClr val="bg1">
                    <a:shade val="50000"/>
                  </a:schemeClr>
                </a:solidFill>
              </a:rPr>
              <a:t>Peter </a:t>
            </a:r>
            <a:r>
              <a:rPr lang="en-US" sz="2000" b="1" dirty="0">
                <a:ln w="50800"/>
                <a:solidFill>
                  <a:schemeClr val="bg1">
                    <a:shade val="50000"/>
                  </a:schemeClr>
                </a:solidFill>
              </a:rPr>
              <a:t>Grimm, </a:t>
            </a:r>
            <a:r>
              <a:rPr lang="en-US" sz="2000" b="1" dirty="0" smtClean="0">
                <a:ln w="50800"/>
                <a:solidFill>
                  <a:schemeClr val="bg1">
                    <a:shade val="50000"/>
                  </a:schemeClr>
                </a:solidFill>
              </a:rPr>
              <a:t>Sue Chozick</a:t>
            </a:r>
          </a:p>
          <a:p>
            <a:r>
              <a:rPr lang="en-US" sz="2000" b="1" dirty="0" smtClean="0">
                <a:ln w="50800"/>
                <a:solidFill>
                  <a:schemeClr val="bg1">
                    <a:shade val="50000"/>
                  </a:schemeClr>
                </a:solidFill>
              </a:rPr>
              <a:t>LBSC 642 – Final Project</a:t>
            </a:r>
            <a:endParaRPr lang="en-US" sz="2000" b="1" dirty="0">
              <a:ln w="50800"/>
              <a:solidFill>
                <a:schemeClr val="bg1">
                  <a:shade val="50000"/>
                </a:schemeClr>
              </a:solidFill>
            </a:endParaRPr>
          </a:p>
        </p:txBody>
      </p:sp>
    </p:spTree>
    <p:extLst>
      <p:ext uri="{BB962C8B-B14F-4D97-AF65-F5344CB8AC3E}">
        <p14:creationId xmlns:p14="http://schemas.microsoft.com/office/powerpoint/2010/main" val="6922261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781" y="524993"/>
            <a:ext cx="3867611" cy="886968"/>
          </a:xfrm>
        </p:spPr>
        <p:txBody>
          <a:bodyPr>
            <a:normAutofit/>
          </a:bodyPr>
          <a:lstStyle/>
          <a:p>
            <a:pPr algn="l"/>
            <a:r>
              <a:rPr lang="en-US" sz="3600" dirty="0" smtClean="0"/>
              <a:t>Introduction</a:t>
            </a:r>
            <a:endParaRPr lang="en-US" sz="3600" dirty="0"/>
          </a:p>
        </p:txBody>
      </p:sp>
      <p:sp>
        <p:nvSpPr>
          <p:cNvPr id="3" name="Content Placeholder 2"/>
          <p:cNvSpPr>
            <a:spLocks noGrp="1"/>
          </p:cNvSpPr>
          <p:nvPr>
            <p:ph idx="1"/>
          </p:nvPr>
        </p:nvSpPr>
        <p:spPr>
          <a:xfrm>
            <a:off x="633384" y="2606300"/>
            <a:ext cx="6851164" cy="3939887"/>
          </a:xfrm>
        </p:spPr>
        <p:txBody>
          <a:bodyPr>
            <a:noAutofit/>
          </a:bodyPr>
          <a:lstStyle/>
          <a:p>
            <a:r>
              <a:rPr lang="en-US" sz="2000" dirty="0" smtClean="0"/>
              <a:t>Project: </a:t>
            </a:r>
            <a:r>
              <a:rPr lang="en-US" sz="2000" dirty="0"/>
              <a:t>H</a:t>
            </a:r>
            <a:r>
              <a:rPr lang="en-US" sz="2000" dirty="0" smtClean="0"/>
              <a:t>ealthy dietary choices (7</a:t>
            </a:r>
            <a:r>
              <a:rPr lang="en-US" sz="2000" baseline="30000" dirty="0" smtClean="0"/>
              <a:t>th</a:t>
            </a:r>
            <a:r>
              <a:rPr lang="en-US" sz="2000" dirty="0" smtClean="0"/>
              <a:t> Grade Health)</a:t>
            </a:r>
          </a:p>
          <a:p>
            <a:r>
              <a:rPr lang="en-US" sz="2000" dirty="0" smtClean="0"/>
              <a:t>Setting: </a:t>
            </a:r>
            <a:r>
              <a:rPr lang="en-US" sz="2000" dirty="0" smtClean="0"/>
              <a:t>A </a:t>
            </a:r>
            <a:r>
              <a:rPr lang="en-US" sz="2000" dirty="0" smtClean="0"/>
              <a:t>public middle school in suburban Maryland</a:t>
            </a:r>
          </a:p>
          <a:p>
            <a:r>
              <a:rPr lang="en-US" sz="2000" dirty="0" smtClean="0"/>
              <a:t>Materials and technology:</a:t>
            </a:r>
          </a:p>
          <a:p>
            <a:pPr lvl="1"/>
            <a:r>
              <a:rPr lang="en-US" sz="2000" dirty="0" err="1" smtClean="0">
                <a:solidFill>
                  <a:schemeClr val="tx1"/>
                </a:solidFill>
              </a:rPr>
              <a:t>www.dipity.com</a:t>
            </a:r>
            <a:endParaRPr lang="en-US" sz="2000" dirty="0" smtClean="0">
              <a:solidFill>
                <a:schemeClr val="tx1"/>
              </a:solidFill>
            </a:endParaRPr>
          </a:p>
          <a:p>
            <a:pPr lvl="1"/>
            <a:r>
              <a:rPr lang="en-US" sz="2000" dirty="0" err="1" smtClean="0">
                <a:solidFill>
                  <a:schemeClr val="tx1"/>
                </a:solidFill>
              </a:rPr>
              <a:t>www.imagechef.com</a:t>
            </a:r>
            <a:endParaRPr lang="en-US" sz="2000" dirty="0" smtClean="0">
              <a:solidFill>
                <a:schemeClr val="tx1"/>
              </a:solidFill>
            </a:endParaRPr>
          </a:p>
          <a:p>
            <a:pPr lvl="1"/>
            <a:r>
              <a:rPr lang="en-US" sz="2000" dirty="0" smtClean="0">
                <a:solidFill>
                  <a:schemeClr val="tx1"/>
                </a:solidFill>
              </a:rPr>
              <a:t>www.piZap.com</a:t>
            </a:r>
          </a:p>
          <a:p>
            <a:pPr lvl="1"/>
            <a:r>
              <a:rPr lang="en-US" sz="2000" dirty="0" err="1" smtClean="0">
                <a:solidFill>
                  <a:schemeClr val="tx1"/>
                </a:solidFill>
              </a:rPr>
              <a:t>www.edmodo.com</a:t>
            </a:r>
            <a:endParaRPr lang="en-US" sz="2000" dirty="0" smtClean="0">
              <a:solidFill>
                <a:schemeClr val="tx1"/>
              </a:solidFill>
            </a:endParaRPr>
          </a:p>
          <a:p>
            <a:pPr lvl="1"/>
            <a:r>
              <a:rPr lang="en-US" sz="2000" dirty="0" smtClean="0"/>
              <a:t>Computers, </a:t>
            </a:r>
            <a:r>
              <a:rPr lang="en-US" dirty="0" smtClean="0"/>
              <a:t>printers, </a:t>
            </a:r>
            <a:r>
              <a:rPr lang="en-US" sz="2000" dirty="0" smtClean="0"/>
              <a:t>Promethean </a:t>
            </a:r>
            <a:r>
              <a:rPr lang="en-US" sz="2000" dirty="0" smtClean="0"/>
              <a:t>board, white board</a:t>
            </a:r>
            <a:r>
              <a:rPr lang="en-US" sz="2000" dirty="0" smtClean="0"/>
              <a:t>,</a:t>
            </a:r>
          </a:p>
          <a:p>
            <a:pPr lvl="1"/>
            <a:r>
              <a:rPr lang="en-US" sz="2000" dirty="0" smtClean="0"/>
              <a:t>Traditional </a:t>
            </a:r>
            <a:r>
              <a:rPr lang="en-US" sz="2000" dirty="0" smtClean="0"/>
              <a:t>media (e. g., paper, pencils, notebooks)</a:t>
            </a:r>
          </a:p>
        </p:txBody>
      </p:sp>
    </p:spTree>
    <p:extLst>
      <p:ext uri="{BB962C8B-B14F-4D97-AF65-F5344CB8AC3E}">
        <p14:creationId xmlns:p14="http://schemas.microsoft.com/office/powerpoint/2010/main" val="36526216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9775" y="196537"/>
            <a:ext cx="7500261" cy="1393474"/>
          </a:xfrm>
        </p:spPr>
        <p:txBody>
          <a:bodyPr>
            <a:noAutofit/>
          </a:bodyPr>
          <a:lstStyle/>
          <a:p>
            <a:pPr algn="l"/>
            <a:r>
              <a:rPr lang="en-US" sz="3600" dirty="0" smtClean="0"/>
              <a:t>Lesson One: </a:t>
            </a:r>
            <a:br>
              <a:rPr lang="en-US" sz="3600" dirty="0" smtClean="0"/>
            </a:br>
            <a:r>
              <a:rPr lang="en-US" sz="3600" dirty="0" smtClean="0"/>
              <a:t>Nutrients; Introduction to </a:t>
            </a:r>
            <a:r>
              <a:rPr lang="en-US" sz="3600" dirty="0" err="1" smtClean="0"/>
              <a:t>dipity</a:t>
            </a:r>
            <a:endParaRPr lang="en-US" sz="3600" dirty="0"/>
          </a:p>
        </p:txBody>
      </p:sp>
      <p:sp>
        <p:nvSpPr>
          <p:cNvPr id="3" name="Content Placeholder 2"/>
          <p:cNvSpPr>
            <a:spLocks noGrp="1"/>
          </p:cNvSpPr>
          <p:nvPr>
            <p:ph idx="1"/>
          </p:nvPr>
        </p:nvSpPr>
        <p:spPr>
          <a:xfrm>
            <a:off x="739775" y="2573558"/>
            <a:ext cx="7662864" cy="3624910"/>
          </a:xfrm>
        </p:spPr>
        <p:txBody>
          <a:bodyPr>
            <a:normAutofit/>
          </a:bodyPr>
          <a:lstStyle/>
          <a:p>
            <a:pPr>
              <a:spcBef>
                <a:spcPts val="600"/>
              </a:spcBef>
            </a:pPr>
            <a:r>
              <a:rPr lang="en-US" sz="2000" dirty="0" smtClean="0"/>
              <a:t>Standards: Demonstrate knowledge of appropriate nutrient </a:t>
            </a:r>
            <a:r>
              <a:rPr lang="en-US" sz="2000" dirty="0" smtClean="0"/>
              <a:t>intake.</a:t>
            </a:r>
            <a:endParaRPr lang="en-US" sz="2000" dirty="0" smtClean="0"/>
          </a:p>
          <a:p>
            <a:pPr>
              <a:spcBef>
                <a:spcPts val="600"/>
              </a:spcBef>
            </a:pPr>
            <a:r>
              <a:rPr lang="en-US" sz="2000" dirty="0" smtClean="0"/>
              <a:t>Objectives: </a:t>
            </a:r>
          </a:p>
          <a:p>
            <a:pPr marL="347663" indent="0">
              <a:spcBef>
                <a:spcPts val="600"/>
              </a:spcBef>
              <a:buNone/>
            </a:pPr>
            <a:r>
              <a:rPr lang="en-US" sz="2000" dirty="0" smtClean="0"/>
              <a:t>Students will be able to list and describe the six major </a:t>
            </a:r>
            <a:r>
              <a:rPr lang="en-US" sz="2000" dirty="0" smtClean="0"/>
              <a:t>nutrients.</a:t>
            </a:r>
            <a:endParaRPr lang="en-US" sz="2000" dirty="0" smtClean="0"/>
          </a:p>
          <a:p>
            <a:pPr marL="347663" indent="0">
              <a:spcBef>
                <a:spcPts val="600"/>
              </a:spcBef>
              <a:buNone/>
            </a:pPr>
            <a:r>
              <a:rPr lang="en-US" sz="2000" dirty="0" smtClean="0"/>
              <a:t>Students will be able to calculate calories properly and describe their proper dietary </a:t>
            </a:r>
            <a:r>
              <a:rPr lang="en-US" sz="2000" dirty="0" smtClean="0"/>
              <a:t>intake.</a:t>
            </a:r>
            <a:endParaRPr lang="en-US" sz="2000" dirty="0" smtClean="0"/>
          </a:p>
          <a:p>
            <a:pPr>
              <a:spcBef>
                <a:spcPts val="600"/>
              </a:spcBef>
            </a:pPr>
            <a:r>
              <a:rPr lang="en-US" sz="2000" dirty="0" smtClean="0"/>
              <a:t>Activities: </a:t>
            </a:r>
          </a:p>
          <a:p>
            <a:pPr marL="347663" indent="0">
              <a:spcBef>
                <a:spcPts val="600"/>
              </a:spcBef>
              <a:buNone/>
            </a:pPr>
            <a:r>
              <a:rPr lang="en-US" sz="2000" dirty="0" smtClean="0"/>
              <a:t>Day 1: Introduce </a:t>
            </a:r>
            <a:r>
              <a:rPr lang="en-US" sz="2000" dirty="0" smtClean="0">
                <a:hlinkClick r:id="rId2"/>
              </a:rPr>
              <a:t>www.dipity.com</a:t>
            </a:r>
            <a:r>
              <a:rPr lang="en-US" sz="2000" dirty="0" smtClean="0"/>
              <a:t>; Lecture and discussion</a:t>
            </a:r>
          </a:p>
          <a:p>
            <a:pPr marL="347663" indent="0">
              <a:spcBef>
                <a:spcPts val="600"/>
              </a:spcBef>
              <a:buNone/>
            </a:pPr>
            <a:r>
              <a:rPr lang="en-US" sz="2000" dirty="0" smtClean="0"/>
              <a:t>Day 2: Calculating calories; Reflecting on dietary intake</a:t>
            </a:r>
          </a:p>
          <a:p>
            <a:pPr>
              <a:spcBef>
                <a:spcPts val="600"/>
              </a:spcBef>
            </a:pPr>
            <a:r>
              <a:rPr lang="en-US" sz="2000" dirty="0" smtClean="0"/>
              <a:t>Technology: </a:t>
            </a:r>
            <a:r>
              <a:rPr lang="en-US" sz="2000" dirty="0" smtClean="0">
                <a:hlinkClick r:id="rId2"/>
              </a:rPr>
              <a:t>www.dipity.com</a:t>
            </a:r>
            <a:r>
              <a:rPr lang="en-US" sz="2000" dirty="0"/>
              <a:t>,</a:t>
            </a:r>
            <a:r>
              <a:rPr lang="en-US" sz="2000" dirty="0" smtClean="0"/>
              <a:t> </a:t>
            </a:r>
            <a:r>
              <a:rPr lang="en-US" sz="2000" dirty="0" smtClean="0">
                <a:hlinkClick r:id="rId3"/>
              </a:rPr>
              <a:t>www.nutrientfacts.com</a:t>
            </a:r>
            <a:r>
              <a:rPr lang="en-US" sz="2000" dirty="0" smtClean="0"/>
              <a:t> </a:t>
            </a:r>
            <a:endParaRPr lang="en-US" sz="2000" dirty="0"/>
          </a:p>
        </p:txBody>
      </p:sp>
    </p:spTree>
    <p:extLst>
      <p:ext uri="{BB962C8B-B14F-4D97-AF65-F5344CB8AC3E}">
        <p14:creationId xmlns:p14="http://schemas.microsoft.com/office/powerpoint/2010/main" val="39850372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5053" y="241892"/>
            <a:ext cx="7881418" cy="1179694"/>
          </a:xfrm>
        </p:spPr>
        <p:txBody>
          <a:bodyPr>
            <a:noAutofit/>
          </a:bodyPr>
          <a:lstStyle/>
          <a:p>
            <a:pPr algn="l"/>
            <a:r>
              <a:rPr lang="en-US" sz="3600" dirty="0" smtClean="0"/>
              <a:t>Lesson Two: </a:t>
            </a:r>
            <a:br>
              <a:rPr lang="en-US" sz="3600" dirty="0" smtClean="0"/>
            </a:br>
            <a:r>
              <a:rPr lang="en-US" sz="3600" dirty="0" smtClean="0"/>
              <a:t>Personal healthy eating plans</a:t>
            </a:r>
            <a:endParaRPr lang="en-US" sz="3600" dirty="0"/>
          </a:p>
        </p:txBody>
      </p:sp>
      <p:sp>
        <p:nvSpPr>
          <p:cNvPr id="3" name="Content Placeholder 2"/>
          <p:cNvSpPr>
            <a:spLocks noGrp="1"/>
          </p:cNvSpPr>
          <p:nvPr>
            <p:ph idx="1"/>
          </p:nvPr>
        </p:nvSpPr>
        <p:spPr>
          <a:xfrm>
            <a:off x="739775" y="2467730"/>
            <a:ext cx="7662864" cy="3791211"/>
          </a:xfrm>
        </p:spPr>
        <p:txBody>
          <a:bodyPr>
            <a:normAutofit/>
          </a:bodyPr>
          <a:lstStyle/>
          <a:p>
            <a:pPr>
              <a:spcBef>
                <a:spcPts val="600"/>
              </a:spcBef>
            </a:pPr>
            <a:r>
              <a:rPr lang="en-US" sz="2000" dirty="0"/>
              <a:t>Standards: Create and present a personal eating plan</a:t>
            </a:r>
            <a:r>
              <a:rPr lang="en-US" sz="2000" dirty="0" smtClean="0"/>
              <a:t>.</a:t>
            </a:r>
          </a:p>
          <a:p>
            <a:pPr>
              <a:spcBef>
                <a:spcPts val="600"/>
              </a:spcBef>
            </a:pPr>
            <a:r>
              <a:rPr lang="en-US" sz="2000" dirty="0" smtClean="0"/>
              <a:t>Objectives</a:t>
            </a:r>
            <a:r>
              <a:rPr lang="en-US" sz="2000" dirty="0"/>
              <a:t>: </a:t>
            </a:r>
            <a:endParaRPr lang="en-US" sz="2000" dirty="0" smtClean="0"/>
          </a:p>
          <a:p>
            <a:pPr marL="347663" indent="0">
              <a:spcBef>
                <a:spcPts val="600"/>
              </a:spcBef>
              <a:buNone/>
            </a:pPr>
            <a:r>
              <a:rPr lang="en-US" sz="2000" dirty="0" smtClean="0"/>
              <a:t>Students </a:t>
            </a:r>
            <a:r>
              <a:rPr lang="en-US" sz="2000" dirty="0"/>
              <a:t>will compare their eating habits from food journals to healthy ideals and personal eating plans.</a:t>
            </a:r>
          </a:p>
          <a:p>
            <a:pPr marL="347663" indent="0">
              <a:spcBef>
                <a:spcPts val="600"/>
              </a:spcBef>
              <a:buNone/>
            </a:pPr>
            <a:r>
              <a:rPr lang="en-US" sz="2000" dirty="0"/>
              <a:t>Students will share their food journals and eating plans and explain the differences</a:t>
            </a:r>
            <a:r>
              <a:rPr lang="en-US" sz="2000" dirty="0" smtClean="0"/>
              <a:t>.</a:t>
            </a:r>
          </a:p>
          <a:p>
            <a:pPr>
              <a:spcBef>
                <a:spcPts val="600"/>
              </a:spcBef>
            </a:pPr>
            <a:r>
              <a:rPr lang="en-US" sz="2000" dirty="0" smtClean="0"/>
              <a:t>Activities</a:t>
            </a:r>
            <a:r>
              <a:rPr lang="en-US" sz="2000" dirty="0"/>
              <a:t>: Discuss Teacher's </a:t>
            </a:r>
            <a:r>
              <a:rPr lang="en-US" sz="2000" dirty="0" err="1"/>
              <a:t>Dipity</a:t>
            </a:r>
            <a:r>
              <a:rPr lang="en-US" sz="2000" dirty="0"/>
              <a:t> food </a:t>
            </a:r>
            <a:r>
              <a:rPr lang="en-US" sz="2000" dirty="0" smtClean="0"/>
              <a:t>journal (</a:t>
            </a:r>
            <a:r>
              <a:rPr lang="en-US" sz="2000" dirty="0" smtClean="0">
                <a:hlinkClick r:id="rId2"/>
              </a:rPr>
              <a:t>example</a:t>
            </a:r>
            <a:r>
              <a:rPr lang="en-US" sz="2000" dirty="0" smtClean="0"/>
              <a:t>); </a:t>
            </a:r>
            <a:r>
              <a:rPr lang="en-US" sz="2000" dirty="0"/>
              <a:t>Create teacher's personal eating plan in collaboration; Begin work on creating personal eating plans</a:t>
            </a:r>
            <a:r>
              <a:rPr lang="en-US" sz="2000" dirty="0" smtClean="0"/>
              <a:t>.</a:t>
            </a:r>
          </a:p>
          <a:p>
            <a:pPr>
              <a:spcBef>
                <a:spcPts val="600"/>
              </a:spcBef>
            </a:pPr>
            <a:r>
              <a:rPr lang="en-US" sz="2000" dirty="0" smtClean="0"/>
              <a:t>Technology</a:t>
            </a:r>
            <a:r>
              <a:rPr lang="en-US" sz="2000" dirty="0"/>
              <a:t>: </a:t>
            </a:r>
            <a:r>
              <a:rPr lang="en-US" sz="2000" dirty="0" smtClean="0">
                <a:hlinkClick r:id="rId3"/>
              </a:rPr>
              <a:t>www.dipity.com</a:t>
            </a:r>
            <a:endParaRPr lang="en-US" sz="2000" dirty="0" smtClean="0"/>
          </a:p>
        </p:txBody>
      </p:sp>
    </p:spTree>
    <p:extLst>
      <p:ext uri="{BB962C8B-B14F-4D97-AF65-F5344CB8AC3E}">
        <p14:creationId xmlns:p14="http://schemas.microsoft.com/office/powerpoint/2010/main" val="28900514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4812" y="257010"/>
            <a:ext cx="7772426" cy="1436230"/>
          </a:xfrm>
        </p:spPr>
        <p:txBody>
          <a:bodyPr>
            <a:noAutofit/>
          </a:bodyPr>
          <a:lstStyle/>
          <a:p>
            <a:pPr algn="l"/>
            <a:r>
              <a:rPr lang="en-US" sz="3600" dirty="0" smtClean="0"/>
              <a:t>Lesson Three: </a:t>
            </a:r>
            <a:br>
              <a:rPr lang="en-US" sz="3600" dirty="0" smtClean="0"/>
            </a:br>
            <a:r>
              <a:rPr lang="en-US" sz="3600" dirty="0" smtClean="0"/>
              <a:t>International food </a:t>
            </a:r>
            <a:r>
              <a:rPr lang="en-US" sz="3600" dirty="0" smtClean="0"/>
              <a:t>cultures; </a:t>
            </a:r>
            <a:br>
              <a:rPr lang="en-US" sz="3600" dirty="0" smtClean="0"/>
            </a:br>
            <a:r>
              <a:rPr lang="en-US" sz="3600" dirty="0" smtClean="0"/>
              <a:t>Work with</a:t>
            </a:r>
            <a:r>
              <a:rPr lang="en-US" sz="3600" dirty="0" smtClean="0"/>
              <a:t> </a:t>
            </a:r>
            <a:r>
              <a:rPr lang="en-US" sz="3600" dirty="0" err="1" smtClean="0"/>
              <a:t>imagechef</a:t>
            </a:r>
            <a:r>
              <a:rPr lang="en-US" sz="3600" dirty="0" smtClean="0"/>
              <a:t>, </a:t>
            </a:r>
            <a:r>
              <a:rPr lang="en-US" sz="3600" dirty="0" err="1" smtClean="0"/>
              <a:t>piZap</a:t>
            </a:r>
            <a:r>
              <a:rPr lang="en-US" sz="3600" dirty="0" smtClean="0"/>
              <a:t> </a:t>
            </a:r>
            <a:endParaRPr lang="en-US" sz="3600" dirty="0"/>
          </a:p>
        </p:txBody>
      </p:sp>
      <p:sp>
        <p:nvSpPr>
          <p:cNvPr id="3" name="Content Placeholder 2"/>
          <p:cNvSpPr>
            <a:spLocks noGrp="1"/>
          </p:cNvSpPr>
          <p:nvPr>
            <p:ph idx="1"/>
          </p:nvPr>
        </p:nvSpPr>
        <p:spPr>
          <a:xfrm>
            <a:off x="604812" y="2153708"/>
            <a:ext cx="8013758" cy="4305230"/>
          </a:xfrm>
        </p:spPr>
        <p:txBody>
          <a:bodyPr>
            <a:normAutofit/>
          </a:bodyPr>
          <a:lstStyle/>
          <a:p>
            <a:pPr>
              <a:lnSpc>
                <a:spcPct val="150000"/>
              </a:lnSpc>
            </a:pPr>
            <a:r>
              <a:rPr lang="en-US" sz="2000" dirty="0"/>
              <a:t>Standards: </a:t>
            </a:r>
            <a:r>
              <a:rPr lang="en-US" sz="2000" dirty="0" smtClean="0"/>
              <a:t>Compare </a:t>
            </a:r>
            <a:r>
              <a:rPr lang="en-US" sz="2000" dirty="0"/>
              <a:t>healthy eating plans from other </a:t>
            </a:r>
            <a:r>
              <a:rPr lang="en-US" sz="2000" dirty="0" smtClean="0"/>
              <a:t>cultures</a:t>
            </a:r>
          </a:p>
          <a:p>
            <a:pPr>
              <a:lnSpc>
                <a:spcPct val="150000"/>
              </a:lnSpc>
              <a:spcBef>
                <a:spcPts val="200"/>
              </a:spcBef>
            </a:pPr>
            <a:r>
              <a:rPr lang="en-US" sz="2000" dirty="0" smtClean="0"/>
              <a:t>Objectives</a:t>
            </a:r>
            <a:r>
              <a:rPr lang="en-US" sz="2000" dirty="0"/>
              <a:t>: </a:t>
            </a:r>
            <a:endParaRPr lang="en-US" sz="2000" dirty="0" smtClean="0"/>
          </a:p>
          <a:p>
            <a:pPr marL="347663" indent="0">
              <a:spcBef>
                <a:spcPts val="600"/>
              </a:spcBef>
              <a:buNone/>
            </a:pPr>
            <a:r>
              <a:rPr lang="en-US" sz="2000" dirty="0"/>
              <a:t>Students will define food culture and identify aspects of their own food culture.</a:t>
            </a:r>
          </a:p>
          <a:p>
            <a:pPr marL="347663" indent="0">
              <a:spcBef>
                <a:spcPts val="600"/>
              </a:spcBef>
              <a:buNone/>
            </a:pPr>
            <a:r>
              <a:rPr lang="en-US" sz="2000" dirty="0"/>
              <a:t>Students will be introduced to vocabulary associated with food </a:t>
            </a:r>
            <a:r>
              <a:rPr lang="en-US" sz="2000" dirty="0" smtClean="0"/>
              <a:t>culture and research/present </a:t>
            </a:r>
            <a:r>
              <a:rPr lang="en-US" sz="2000" dirty="0"/>
              <a:t>facts about food culture in a specific country in </a:t>
            </a:r>
            <a:r>
              <a:rPr lang="en-US" sz="2000" dirty="0" smtClean="0"/>
              <a:t>groups</a:t>
            </a:r>
            <a:r>
              <a:rPr lang="en-US" sz="2000" dirty="0"/>
              <a:t> </a:t>
            </a:r>
            <a:r>
              <a:rPr lang="en-US" sz="2000" dirty="0" smtClean="0"/>
              <a:t>(</a:t>
            </a:r>
            <a:r>
              <a:rPr lang="en-US" sz="2000" dirty="0" smtClean="0">
                <a:hlinkClick r:id="rId2"/>
              </a:rPr>
              <a:t>example of collage</a:t>
            </a:r>
            <a:r>
              <a:rPr lang="en-US" sz="2000" dirty="0" smtClean="0"/>
              <a:t>).</a:t>
            </a:r>
            <a:endParaRPr lang="en-US" sz="2000" dirty="0"/>
          </a:p>
          <a:p>
            <a:pPr marL="347663" indent="-347663">
              <a:spcBef>
                <a:spcPts val="600"/>
              </a:spcBef>
            </a:pPr>
            <a:r>
              <a:rPr lang="en-US" sz="2000" dirty="0" smtClean="0"/>
              <a:t>Activities</a:t>
            </a:r>
            <a:r>
              <a:rPr lang="en-US" sz="2000" dirty="0"/>
              <a:t>: </a:t>
            </a:r>
            <a:r>
              <a:rPr lang="en-US" sz="2000" dirty="0" smtClean="0"/>
              <a:t>Create a drawing after viewing a </a:t>
            </a:r>
            <a:r>
              <a:rPr lang="en-US" sz="2000" dirty="0" smtClean="0">
                <a:hlinkClick r:id="rId3"/>
              </a:rPr>
              <a:t>timeline</a:t>
            </a:r>
            <a:r>
              <a:rPr lang="en-US" sz="2000" dirty="0" smtClean="0"/>
              <a:t>, complete a graphic organizer, create/present a collage</a:t>
            </a:r>
            <a:endParaRPr lang="en-US" sz="2000" dirty="0"/>
          </a:p>
          <a:p>
            <a:pPr>
              <a:lnSpc>
                <a:spcPct val="150000"/>
              </a:lnSpc>
              <a:spcBef>
                <a:spcPts val="600"/>
              </a:spcBef>
            </a:pPr>
            <a:r>
              <a:rPr lang="en-US" sz="2000" dirty="0"/>
              <a:t>Technology: </a:t>
            </a:r>
            <a:r>
              <a:rPr lang="en-US" sz="2000" dirty="0" smtClean="0">
                <a:hlinkClick r:id="rId4"/>
              </a:rPr>
              <a:t>www.imagechef.com</a:t>
            </a:r>
            <a:r>
              <a:rPr lang="en-US" sz="2000" dirty="0" smtClean="0"/>
              <a:t>, </a:t>
            </a:r>
            <a:r>
              <a:rPr lang="en-US" sz="2000" dirty="0" smtClean="0">
                <a:hlinkClick r:id="rId5"/>
              </a:rPr>
              <a:t>www.piZap.com</a:t>
            </a:r>
            <a:r>
              <a:rPr lang="en-US" sz="2000" dirty="0" smtClean="0"/>
              <a:t> </a:t>
            </a:r>
            <a:endParaRPr lang="en-US" sz="2000" dirty="0"/>
          </a:p>
        </p:txBody>
      </p:sp>
    </p:spTree>
    <p:extLst>
      <p:ext uri="{BB962C8B-B14F-4D97-AF65-F5344CB8AC3E}">
        <p14:creationId xmlns:p14="http://schemas.microsoft.com/office/powerpoint/2010/main" val="36625039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457200" y="2220939"/>
            <a:ext cx="8229600" cy="4300275"/>
          </a:xfrm>
        </p:spPr>
        <p:txBody>
          <a:bodyPr>
            <a:noAutofit/>
          </a:bodyPr>
          <a:lstStyle/>
          <a:p>
            <a:pPr>
              <a:spcBef>
                <a:spcPts val="0"/>
              </a:spcBef>
              <a:spcAft>
                <a:spcPts val="600"/>
              </a:spcAft>
            </a:pPr>
            <a:r>
              <a:rPr lang="en-US" sz="2000" dirty="0" smtClean="0"/>
              <a:t>Technology helps generate and maintain interest in the unit</a:t>
            </a:r>
          </a:p>
          <a:p>
            <a:pPr>
              <a:spcBef>
                <a:spcPts val="0"/>
              </a:spcBef>
              <a:spcAft>
                <a:spcPts val="600"/>
              </a:spcAft>
            </a:pPr>
            <a:r>
              <a:rPr lang="en-US" sz="2000" dirty="0" smtClean="0"/>
              <a:t>Students make personal connections to content</a:t>
            </a:r>
          </a:p>
          <a:p>
            <a:pPr>
              <a:spcBef>
                <a:spcPts val="0"/>
              </a:spcBef>
              <a:spcAft>
                <a:spcPts val="600"/>
              </a:spcAft>
            </a:pPr>
            <a:r>
              <a:rPr lang="en-US" sz="2000" dirty="0"/>
              <a:t>AASL Standards addressed include:  </a:t>
            </a:r>
          </a:p>
          <a:p>
            <a:pPr marL="292100" indent="0">
              <a:spcBef>
                <a:spcPts val="0"/>
              </a:spcBef>
              <a:spcAft>
                <a:spcPts val="600"/>
              </a:spcAft>
              <a:buNone/>
            </a:pPr>
            <a:r>
              <a:rPr lang="en-US" sz="2000" dirty="0"/>
              <a:t>1.2.8 - Demonstrate mastery of technology tools for accessing information and pursuing inquiry.</a:t>
            </a:r>
          </a:p>
          <a:p>
            <a:pPr marL="292100" indent="0">
              <a:spcBef>
                <a:spcPts val="0"/>
              </a:spcBef>
              <a:spcAft>
                <a:spcPts val="600"/>
              </a:spcAft>
              <a:buNone/>
            </a:pPr>
            <a:r>
              <a:rPr lang="en-US" sz="2000" dirty="0"/>
              <a:t>2.1.5 - Collaborate with others to exchange ideas, develop new understandings, make decisions, and solve problems.</a:t>
            </a:r>
          </a:p>
          <a:p>
            <a:pPr marL="292100" indent="0">
              <a:spcBef>
                <a:spcPts val="0"/>
              </a:spcBef>
              <a:spcAft>
                <a:spcPts val="600"/>
              </a:spcAft>
              <a:buNone/>
            </a:pPr>
            <a:r>
              <a:rPr lang="en-US" sz="2000" dirty="0"/>
              <a:t>2.3.1 - Connect understanding to the real world.</a:t>
            </a:r>
          </a:p>
          <a:p>
            <a:pPr marL="292100" indent="0">
              <a:spcBef>
                <a:spcPts val="0"/>
              </a:spcBef>
              <a:spcAft>
                <a:spcPts val="600"/>
              </a:spcAft>
              <a:buNone/>
            </a:pPr>
            <a:r>
              <a:rPr lang="en-US" sz="2000" dirty="0"/>
              <a:t>3.1.4 - Use technology and other information tools to organize and display knowledge and understanding in ways that others can view, use, and assess.</a:t>
            </a:r>
          </a:p>
          <a:p>
            <a:pPr marL="292100" indent="0">
              <a:spcBef>
                <a:spcPts val="0"/>
              </a:spcBef>
              <a:spcAft>
                <a:spcPts val="600"/>
              </a:spcAft>
              <a:buNone/>
            </a:pPr>
            <a:r>
              <a:rPr lang="en-US" sz="2000" dirty="0"/>
              <a:t>3.2.3 - Demonstrate teamwork by working productively with others.</a:t>
            </a:r>
          </a:p>
        </p:txBody>
      </p:sp>
    </p:spTree>
    <p:extLst>
      <p:ext uri="{BB962C8B-B14F-4D97-AF65-F5344CB8AC3E}">
        <p14:creationId xmlns:p14="http://schemas.microsoft.com/office/powerpoint/2010/main" val="3848482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604793" y="3201062"/>
            <a:ext cx="5930104" cy="2132005"/>
          </a:xfrm>
          <a:prstGeom prst="rect">
            <a:avLst/>
          </a:prstGeom>
        </p:spPr>
        <p:txBody>
          <a:bodyPr>
            <a:noAutofit/>
            <a:scene3d>
              <a:camera prst="orthographicFront"/>
              <a:lightRig rig="balanced" dir="t">
                <a:rot lat="0" lon="0" rev="2100000"/>
              </a:lightRig>
            </a:scene3d>
            <a:sp3d extrusionH="57150" prstMaterial="metal">
              <a:bevelT w="38100" h="25400"/>
              <a:contourClr>
                <a:schemeClr val="bg2"/>
              </a:contourClr>
            </a:sp3d>
          </a:bodyPr>
          <a:lstStyle>
            <a:lvl1pPr marL="342900" indent="-342900" algn="l" defTabSz="914400" rtl="0" eaLnBrk="1" latinLnBrk="0" hangingPunct="1">
              <a:spcBef>
                <a:spcPts val="2000"/>
              </a:spcBef>
              <a:buClr>
                <a:schemeClr val="accent1"/>
              </a:buClr>
              <a:buSzPct val="90000"/>
              <a:buFont typeface="Wingdings" pitchFamily="2" charset="2"/>
              <a:buChar char="S"/>
              <a:defRPr sz="22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60000"/>
                  <a:lumOff val="40000"/>
                </a:schemeClr>
              </a:buClr>
              <a:buSzPct val="90000"/>
              <a:buFont typeface="Wingdings" pitchFamily="2" charset="2"/>
              <a:buChar char="S"/>
              <a:defRPr sz="20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60000"/>
                  <a:lumOff val="40000"/>
                </a:schemeClr>
              </a:buClr>
              <a:buSzPct val="90000"/>
              <a:buFont typeface="Wingdings" pitchFamily="2" charset="2"/>
              <a:buChar char="S"/>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60000"/>
                  <a:lumOff val="40000"/>
                </a:schemeClr>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60000"/>
                  <a:lumOff val="40000"/>
                </a:schemeClr>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pitchFamily="2" charset="2"/>
              <a:buChar char=""/>
              <a:defRPr lang="en-US" sz="1800" kern="1200" dirty="0">
                <a:solidFill>
                  <a:schemeClr val="tx1">
                    <a:lumMod val="65000"/>
                    <a:lumOff val="35000"/>
                  </a:schemeClr>
                </a:solidFill>
                <a:latin typeface="+mn-lt"/>
                <a:ea typeface="+mn-ea"/>
                <a:cs typeface="+mn-cs"/>
              </a:defRPr>
            </a:lvl9pPr>
          </a:lstStyle>
          <a:p>
            <a:pPr marL="0" indent="0" algn="ctr">
              <a:buNone/>
            </a:pPr>
            <a:endParaRPr lang="en-US" sz="2000" b="1" dirty="0" smtClean="0">
              <a:ln w="50800"/>
              <a:solidFill>
                <a:schemeClr val="bg1">
                  <a:shade val="50000"/>
                </a:schemeClr>
              </a:solidFill>
            </a:endParaRPr>
          </a:p>
          <a:p>
            <a:pPr marL="0" indent="0" algn="ctr">
              <a:buNone/>
            </a:pPr>
            <a:r>
              <a:rPr lang="en-US" sz="2000" b="1" dirty="0" smtClean="0">
                <a:ln w="50800"/>
                <a:solidFill>
                  <a:schemeClr val="bg1">
                    <a:shade val="50000"/>
                  </a:schemeClr>
                </a:solidFill>
              </a:rPr>
              <a:t>Claire Valdivia, </a:t>
            </a:r>
            <a:r>
              <a:rPr lang="en-US" sz="2000" b="1" dirty="0" err="1" smtClean="0">
                <a:ln w="50800"/>
                <a:solidFill>
                  <a:schemeClr val="bg1">
                    <a:shade val="50000"/>
                  </a:schemeClr>
                </a:solidFill>
              </a:rPr>
              <a:t>Eun</a:t>
            </a:r>
            <a:r>
              <a:rPr lang="en-US" sz="2000" b="1" dirty="0" smtClean="0">
                <a:ln w="50800"/>
                <a:solidFill>
                  <a:schemeClr val="bg1">
                    <a:shade val="50000"/>
                  </a:schemeClr>
                </a:solidFill>
              </a:rPr>
              <a:t> </a:t>
            </a:r>
            <a:r>
              <a:rPr lang="en-US" sz="2000" b="1" dirty="0" err="1" smtClean="0">
                <a:ln w="50800"/>
                <a:solidFill>
                  <a:schemeClr val="bg1">
                    <a:shade val="50000"/>
                  </a:schemeClr>
                </a:solidFill>
              </a:rPr>
              <a:t>Ji</a:t>
            </a:r>
            <a:r>
              <a:rPr lang="en-US" sz="2000" b="1" dirty="0" smtClean="0">
                <a:ln w="50800"/>
                <a:solidFill>
                  <a:schemeClr val="bg1">
                    <a:shade val="50000"/>
                  </a:schemeClr>
                </a:solidFill>
              </a:rPr>
              <a:t>, Michelle Walsh,</a:t>
            </a:r>
          </a:p>
          <a:p>
            <a:pPr marL="0" indent="0" algn="ctr">
              <a:buNone/>
            </a:pPr>
            <a:r>
              <a:rPr lang="en-US" sz="2000" b="1" dirty="0" smtClean="0">
                <a:ln w="50800"/>
                <a:solidFill>
                  <a:schemeClr val="bg1">
                    <a:shade val="50000"/>
                  </a:schemeClr>
                </a:solidFill>
              </a:rPr>
              <a:t>Peter Grimm, Sue Chozick</a:t>
            </a:r>
          </a:p>
          <a:p>
            <a:pPr marL="0" indent="0" algn="ctr">
              <a:buNone/>
            </a:pPr>
            <a:r>
              <a:rPr lang="en-US" sz="2000" b="1" dirty="0" smtClean="0">
                <a:ln w="50800"/>
                <a:solidFill>
                  <a:schemeClr val="bg1">
                    <a:shade val="50000"/>
                  </a:schemeClr>
                </a:solidFill>
              </a:rPr>
              <a:t>LBSC 642 – Final Project</a:t>
            </a:r>
            <a:endParaRPr lang="en-US" sz="2000" b="1" dirty="0">
              <a:ln w="50800"/>
              <a:solidFill>
                <a:schemeClr val="bg1">
                  <a:shade val="50000"/>
                </a:schemeClr>
              </a:solidFill>
            </a:endParaRPr>
          </a:p>
        </p:txBody>
      </p:sp>
      <p:sp>
        <p:nvSpPr>
          <p:cNvPr id="6" name="Title 1"/>
          <p:cNvSpPr txBox="1">
            <a:spLocks/>
          </p:cNvSpPr>
          <p:nvPr/>
        </p:nvSpPr>
        <p:spPr>
          <a:xfrm>
            <a:off x="967699" y="302364"/>
            <a:ext cx="7408946" cy="1995604"/>
          </a:xfrm>
          <a:prstGeom prst="rect">
            <a:avLst/>
          </a:prstGeom>
        </p:spPr>
        <p:txBody>
          <a:bodyPr/>
          <a:lstStyle>
            <a:lvl1pPr algn="ctr" defTabSz="914400" rtl="0" eaLnBrk="1" latinLnBrk="0" hangingPunct="1">
              <a:spcBef>
                <a:spcPct val="0"/>
              </a:spcBef>
              <a:buNone/>
              <a:defRPr sz="4600" kern="1200">
                <a:solidFill>
                  <a:schemeClr val="bg1"/>
                </a:solidFill>
                <a:latin typeface="+mj-lt"/>
                <a:ea typeface="+mj-ea"/>
                <a:cs typeface="+mj-cs"/>
              </a:defRPr>
            </a:lvl1pPr>
          </a:lstStyle>
          <a:p>
            <a:r>
              <a:rPr lang="en-US" sz="4400" dirty="0" smtClean="0"/>
              <a:t>Thank you!</a:t>
            </a:r>
          </a:p>
          <a:p>
            <a:endParaRPr lang="en-US" sz="4400" dirty="0"/>
          </a:p>
          <a:p>
            <a:r>
              <a:rPr lang="en-US" sz="4400" dirty="0" smtClean="0"/>
              <a:t>Questions? Comments?</a:t>
            </a:r>
            <a:endParaRPr lang="en-US" sz="4400" dirty="0"/>
          </a:p>
        </p:txBody>
      </p:sp>
    </p:spTree>
    <p:extLst>
      <p:ext uri="{BB962C8B-B14F-4D97-AF65-F5344CB8AC3E}">
        <p14:creationId xmlns:p14="http://schemas.microsoft.com/office/powerpoint/2010/main" val="4060824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Genesis">
  <a:themeElements>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Genesis">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Genesis">
      <a:fillStyleLst>
        <a:solidFill>
          <a:schemeClr val="phClr"/>
        </a:solidFill>
        <a:gradFill rotWithShape="1">
          <a:gsLst>
            <a:gs pos="0">
              <a:schemeClr val="phClr">
                <a:tint val="100000"/>
                <a:shade val="70000"/>
                <a:satMod val="100000"/>
                <a:greenMod val="110000"/>
              </a:schemeClr>
            </a:gs>
            <a:gs pos="75000">
              <a:schemeClr val="phClr">
                <a:tint val="40000"/>
                <a:satMod val="150000"/>
                <a:redMod val="100000"/>
                <a:blueMod val="100000"/>
              </a:schemeClr>
            </a:gs>
            <a:gs pos="100000">
              <a:schemeClr val="phClr">
                <a:tint val="60000"/>
                <a:satMod val="120000"/>
                <a:redMod val="100000"/>
                <a:blueMod val="100000"/>
              </a:schemeClr>
            </a:gs>
          </a:gsLst>
          <a:path path="circle">
            <a:fillToRect l="25000" t="25000" r="5000" b="5000"/>
          </a:path>
        </a:gradFill>
        <a:gradFill rotWithShape="1">
          <a:gsLst>
            <a:gs pos="0">
              <a:schemeClr val="phClr">
                <a:tint val="50000"/>
                <a:shade val="100000"/>
                <a:alpha val="100000"/>
                <a:satMod val="150000"/>
              </a:schemeClr>
            </a:gs>
            <a:gs pos="40000">
              <a:schemeClr val="phClr">
                <a:tint val="70000"/>
                <a:shade val="100000"/>
                <a:alpha val="100000"/>
                <a:satMod val="150000"/>
              </a:schemeClr>
            </a:gs>
            <a:gs pos="100000">
              <a:schemeClr val="phClr">
                <a:shade val="90000"/>
                <a:satMod val="110000"/>
              </a:schemeClr>
            </a:gs>
          </a:gsLst>
          <a:lin ang="5400000" scaled="0"/>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a:effectStyle>
        <a:effectStyle>
          <a:effectLst>
            <a:innerShdw blurRad="50800" dist="25400" dir="13500000">
              <a:srgbClr val="000000">
                <a:alpha val="75000"/>
              </a:srgbClr>
            </a:innerShdw>
            <a:reflection blurRad="101600" stA="40000" endPos="50000" dist="63500" dir="5400000" fadeDir="7200000" sy="-100000" kx="300000" rotWithShape="0"/>
          </a:effectLst>
          <a:scene3d>
            <a:camera prst="orthographicFront">
              <a:rot lat="0" lon="0" rev="0"/>
            </a:camera>
            <a:lightRig rig="chilly" dir="tr">
              <a:rot lat="0" lon="0" rev="1200000"/>
            </a:lightRig>
          </a:scene3d>
          <a:sp3d prstMaterial="plastic">
            <a:bevelT w="0" h="0"/>
          </a:sp3d>
        </a:effectStyle>
      </a:effectStyleLst>
      <a:bgFillStyleLst>
        <a:blipFill rotWithShape="1">
          <a:blip xmlns:r="http://schemas.openxmlformats.org/officeDocument/2006/relationships" r:embed="rId1"/>
          <a:stretch/>
        </a:blipFill>
        <a:blipFill rotWithShape="1">
          <a:blip xmlns:r="http://schemas.openxmlformats.org/officeDocument/2006/relationships" r:embed="rId2"/>
          <a:stretch/>
        </a:blipFill>
        <a:blipFill rotWithShape="1">
          <a:blip xmlns:r="http://schemas.openxmlformats.org/officeDocument/2006/relationships" r:embed="rId3"/>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Genesis.thmx</Template>
  <TotalTime>588</TotalTime>
  <Words>563</Words>
  <Application>Microsoft Macintosh PowerPoint</Application>
  <PresentationFormat>On-screen Show (4:3)</PresentationFormat>
  <Paragraphs>58</Paragraphs>
  <Slides>7</Slides>
  <Notes>2</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Genesis</vt:lpstr>
      <vt:lpstr>Integrating Technology into  Learning and Teaching</vt:lpstr>
      <vt:lpstr>Introduction</vt:lpstr>
      <vt:lpstr>Lesson One:  Nutrients; Introduction to dipity</vt:lpstr>
      <vt:lpstr>Lesson Two:  Personal healthy eating plans</vt:lpstr>
      <vt:lpstr>Lesson Three:  International food cultures;  Work with imagechef, piZap </vt:lpstr>
      <vt:lpstr>Summary</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Sue Chozick</dc:creator>
  <cp:lastModifiedBy>Sue Chozick</cp:lastModifiedBy>
  <cp:revision>25</cp:revision>
  <dcterms:created xsi:type="dcterms:W3CDTF">2012-11-28T19:11:09Z</dcterms:created>
  <dcterms:modified xsi:type="dcterms:W3CDTF">2012-12-03T22:17:32Z</dcterms:modified>
</cp:coreProperties>
</file>